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23"/>
  </p:notesMasterIdLst>
  <p:handoutMasterIdLst>
    <p:handoutMasterId r:id="rId24"/>
  </p:handoutMasterIdLst>
  <p:sldIdLst>
    <p:sldId id="385" r:id="rId3"/>
    <p:sldId id="365" r:id="rId4"/>
    <p:sldId id="366" r:id="rId5"/>
    <p:sldId id="369" r:id="rId6"/>
    <p:sldId id="389" r:id="rId7"/>
    <p:sldId id="370" r:id="rId8"/>
    <p:sldId id="371" r:id="rId9"/>
    <p:sldId id="390" r:id="rId10"/>
    <p:sldId id="391" r:id="rId11"/>
    <p:sldId id="373" r:id="rId12"/>
    <p:sldId id="374" r:id="rId13"/>
    <p:sldId id="372" r:id="rId14"/>
    <p:sldId id="376" r:id="rId15"/>
    <p:sldId id="377" r:id="rId16"/>
    <p:sldId id="383" r:id="rId17"/>
    <p:sldId id="384" r:id="rId18"/>
    <p:sldId id="388" r:id="rId19"/>
    <p:sldId id="393" r:id="rId20"/>
    <p:sldId id="392" r:id="rId21"/>
    <p:sldId id="394" r:id="rId22"/>
  </p:sldIdLst>
  <p:sldSz cx="12188825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4629" autoAdjust="0"/>
  </p:normalViewPr>
  <p:slideViewPr>
    <p:cSldViewPr showGuides="1">
      <p:cViewPr>
        <p:scale>
          <a:sx n="66" d="100"/>
          <a:sy n="66" d="100"/>
        </p:scale>
        <p:origin x="-2274" y="-1068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-2814" y="-90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45225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4" tIns="47022" rIns="94044" bIns="4702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4" tIns="47022" rIns="94044" bIns="470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BBE6BF-C811-45BB-8BA9-22EFF2B83FFA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5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1C5-B5F2-469F-BA25-292CFCDAF6E0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85FE-5443-4629-8A1C-6F6EA57CBD60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4284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428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362CC-4597-4E8E-AFE5-237B3DA1FF07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F63988-78D4-46C4-B808-1786C6A42859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2C1EE-CCC0-4F27-8918-BF938AC1419F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28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5496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A0C48B-9D86-4C33-9BD3-2929B1D74E3D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4328" y="2514600"/>
            <a:ext cx="4572000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6615" y="2514706"/>
            <a:ext cx="4572000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711C-F9D6-42CE-B848-D107B7756573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/>
          <a:lstStyle/>
          <a:p>
            <a:fld id="{4C1EAC44-87EE-4E25-9BCB-D1B8F4FDD9D1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8E44B9-3FFE-4574-9630-3E5A6F960186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92-7803-4716-B969-A5873965FF8A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FD004168-AADC-4457-9784-543656FEE4FC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46" name="Picture 2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0" pos="3839" userDrawn="1">
          <p15:clr>
            <a:srgbClr val="F26B43"/>
          </p15:clr>
        </p15:guide>
        <p15:guide id="0" pos="1199" userDrawn="1">
          <p15:clr>
            <a:srgbClr val="F26B43"/>
          </p15:clr>
        </p15:guide>
        <p15:guide id="1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1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Med-Pass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!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499" y="3962400"/>
            <a:ext cx="2990513" cy="198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7532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5620">
        <p:fade/>
      </p:transition>
    </mc:Choice>
    <mc:Fallback>
      <p:transition spd="med" advTm="562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A4F98-AC16-48D9-9F16-C0021CE18DF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1447800"/>
            <a:ext cx="9472824" cy="4572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8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OTCs</a:t>
            </a:r>
          </a:p>
          <a:p>
            <a:pPr marL="0" indent="0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you have the right product !!</a:t>
            </a:r>
          </a:p>
          <a:p>
            <a:pPr marL="0" indent="0">
              <a:buNone/>
            </a:pPr>
            <a:r>
              <a:rPr lang="en-US" altLang="en-US" sz="4000" i="1" dirty="0"/>
              <a:t>Multivitamin and multivitamin with Iron are </a:t>
            </a:r>
            <a:r>
              <a:rPr lang="en-US" altLang="en-US" sz="4000" i="1" dirty="0">
                <a:solidFill>
                  <a:srgbClr val="A50021"/>
                </a:solidFill>
              </a:rPr>
              <a:t>not</a:t>
            </a:r>
            <a:r>
              <a:rPr lang="en-US" altLang="en-US" sz="4000" i="1" dirty="0">
                <a:solidFill>
                  <a:srgbClr val="CC0000"/>
                </a:solidFill>
              </a:rPr>
              <a:t> </a:t>
            </a:r>
            <a:r>
              <a:rPr lang="en-US" altLang="en-US" sz="4000" i="1" dirty="0"/>
              <a:t>the same. </a:t>
            </a:r>
          </a:p>
          <a:p>
            <a:pPr marL="0" indent="0">
              <a:buNone/>
            </a:pPr>
            <a:r>
              <a:rPr lang="en-US" altLang="en-US" sz="4000" dirty="0"/>
              <a:t>Calcium with </a:t>
            </a:r>
            <a:r>
              <a:rPr lang="en-US" altLang="en-US" sz="4000" dirty="0" err="1"/>
              <a:t>Vit</a:t>
            </a:r>
            <a:r>
              <a:rPr lang="en-US" altLang="en-US" sz="4000" dirty="0"/>
              <a:t>-D </a:t>
            </a:r>
            <a:r>
              <a:rPr lang="en-US" altLang="en-US" sz="4000" dirty="0" smtClean="0"/>
              <a:t>–</a:t>
            </a:r>
            <a:r>
              <a:rPr lang="en-US" altLang="en-US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</a:t>
            </a:r>
            <a:r>
              <a:rPr lang="en-US" altLang="en-US" sz="4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altLang="en-US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Strengths</a:t>
            </a:r>
            <a:endParaRPr lang="en-US" altLang="en-US" sz="4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013327"/>
      </p:ext>
    </p:extLst>
  </p:cSld>
  <p:clrMapOvr>
    <a:masterClrMapping/>
  </p:clrMapOvr>
  <p:transition spd="med" advTm="10736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748B5-D20F-4E46-883D-1624FD0D890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</a:rPr>
              <a:t>Adequate Fluids with Medications</a:t>
            </a:r>
          </a:p>
          <a:p>
            <a:pPr marL="0" indent="0">
              <a:buNone/>
            </a:pPr>
            <a:r>
              <a:rPr lang="en-US" altLang="en-US" sz="4400" b="1" dirty="0" smtClean="0"/>
              <a:t>Bulk </a:t>
            </a:r>
            <a:r>
              <a:rPr lang="en-US" altLang="en-US" sz="4400" b="1" dirty="0"/>
              <a:t>Laxatives </a:t>
            </a:r>
            <a:r>
              <a:rPr lang="en-US" altLang="en-US" sz="4400" dirty="0"/>
              <a:t>– Metamucil / Citrucel</a:t>
            </a:r>
          </a:p>
          <a:p>
            <a:pPr marL="0" indent="0">
              <a:buNone/>
            </a:pPr>
            <a:r>
              <a:rPr lang="en-US" altLang="en-US" sz="4400" b="1" dirty="0"/>
              <a:t>NSAIDS </a:t>
            </a:r>
            <a:r>
              <a:rPr lang="en-US" altLang="en-US" sz="4400" dirty="0"/>
              <a:t> -  4-8oz with Ibuprofen / naproxen</a:t>
            </a:r>
          </a:p>
          <a:p>
            <a:pPr marL="0" indent="0">
              <a:buNone/>
            </a:pPr>
            <a:r>
              <a:rPr lang="en-US" altLang="en-US" sz="4400" b="1" dirty="0"/>
              <a:t>Potassium supplements </a:t>
            </a:r>
            <a:r>
              <a:rPr lang="en-US" altLang="en-US" sz="4400" dirty="0"/>
              <a:t>– with or after a meal with a full glass of water or fruit juice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964803"/>
      </p:ext>
    </p:extLst>
  </p:cSld>
  <p:clrMapOvr>
    <a:masterClrMapping/>
  </p:clrMapOvr>
  <p:transition spd="med" advTm="10714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CF55B-1A83-4985-B33E-379360689E1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n-US" altLang="en-US" sz="4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Medications administered via G-Tube</a:t>
            </a:r>
          </a:p>
          <a:p>
            <a:pPr algn="ctr">
              <a:buFontTx/>
              <a:buNone/>
            </a:pPr>
            <a:endParaRPr lang="en-US" altLang="en-US" sz="3600" dirty="0"/>
          </a:p>
          <a:p>
            <a:pPr marL="0" indent="0">
              <a:buNone/>
            </a:pPr>
            <a:r>
              <a:rPr lang="en-US" altLang="en-US" sz="4400" dirty="0"/>
              <a:t>Check the placement of the tube </a:t>
            </a:r>
          </a:p>
          <a:p>
            <a:pPr marL="0" indent="0">
              <a:buNone/>
            </a:pPr>
            <a:r>
              <a:rPr lang="en-US" altLang="en-US" sz="4400" dirty="0"/>
              <a:t>Flush the tube with at least </a:t>
            </a:r>
            <a:r>
              <a:rPr lang="en-US" altLang="en-US" sz="4400" u="sng" dirty="0">
                <a:solidFill>
                  <a:srgbClr val="A50021"/>
                </a:solidFill>
              </a:rPr>
              <a:t>30ml</a:t>
            </a:r>
            <a:r>
              <a:rPr lang="en-US" altLang="en-US" sz="4400" u="sng" dirty="0">
                <a:solidFill>
                  <a:srgbClr val="CC0000"/>
                </a:solidFill>
              </a:rPr>
              <a:t> </a:t>
            </a:r>
            <a:r>
              <a:rPr lang="en-US" altLang="en-US" sz="4400" dirty="0"/>
              <a:t>of water before and after medications. </a:t>
            </a:r>
            <a:r>
              <a:rPr lang="en-US" altLang="en-US" sz="4400" b="1" u="sng" dirty="0">
                <a:solidFill>
                  <a:srgbClr val="A50021"/>
                </a:solidFill>
              </a:rPr>
              <a:t>Not </a:t>
            </a:r>
            <a:r>
              <a:rPr lang="en-US" altLang="en-US" sz="4400" dirty="0">
                <a:solidFill>
                  <a:srgbClr val="A50021"/>
                </a:solidFill>
              </a:rPr>
              <a:t>COLD water.</a:t>
            </a:r>
            <a:r>
              <a:rPr lang="en-US" altLang="en-US" sz="4400" dirty="0"/>
              <a:t> </a:t>
            </a:r>
          </a:p>
          <a:p>
            <a:endParaRPr lang="en-US" altLang="en-US" dirty="0"/>
          </a:p>
          <a:p>
            <a:pPr>
              <a:buFontTx/>
              <a:buNone/>
            </a:pPr>
            <a:r>
              <a:rPr lang="en-US" altLang="en-US" sz="1200" dirty="0"/>
              <a:t>* CMS SOM 12/06</a:t>
            </a:r>
          </a:p>
          <a:p>
            <a:endParaRPr lang="en-US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832406"/>
      </p:ext>
    </p:extLst>
  </p:cSld>
  <p:clrMapOvr>
    <a:masterClrMapping/>
  </p:clrMapOvr>
  <p:transition spd="med" advTm="1048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6F13D-D24F-440B-8FEB-764970C8258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n-US" altLang="en-US" sz="6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medication errors</a:t>
            </a:r>
          </a:p>
          <a:p>
            <a:pPr marL="0" indent="0">
              <a:buNone/>
            </a:pPr>
            <a:r>
              <a:rPr lang="en-US" altLang="en-US" sz="4000" dirty="0"/>
              <a:t>Failure to </a:t>
            </a:r>
            <a:r>
              <a:rPr lang="en-US" altLang="en-US" sz="4000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“Shake Well”</a:t>
            </a:r>
          </a:p>
          <a:p>
            <a:pPr marL="0" indent="0">
              <a:buNone/>
            </a:pPr>
            <a:r>
              <a:rPr lang="en-US" altLang="en-US" sz="4000" dirty="0"/>
              <a:t>Insulin suspensions must be rolled not shaken</a:t>
            </a:r>
          </a:p>
          <a:p>
            <a:pPr marL="0" indent="0">
              <a:buNone/>
            </a:pPr>
            <a:r>
              <a:rPr lang="en-US" altLang="en-US" sz="4000" dirty="0"/>
              <a:t>Crushing medications that should not be crushed.</a:t>
            </a:r>
          </a:p>
          <a:p>
            <a:pPr marL="0" indent="0">
              <a:buNone/>
            </a:pPr>
            <a:r>
              <a:rPr lang="en-US" altLang="en-US" sz="4000" dirty="0"/>
              <a:t>Providing adequate fluids with medications</a:t>
            </a:r>
          </a:p>
          <a:p>
            <a:pPr marL="0" indent="0">
              <a:buNone/>
            </a:pPr>
            <a:r>
              <a:rPr lang="en-US" altLang="en-US" sz="4000" dirty="0"/>
              <a:t>Drugs that require food or antacids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271017"/>
      </p:ext>
    </p:extLst>
  </p:cSld>
  <p:clrMapOvr>
    <a:masterClrMapping/>
  </p:clrMapOvr>
  <p:transition spd="med" advTm="10836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800A2-DDE9-4582-990D-EC0B9B1144F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1676400"/>
            <a:ext cx="9472824" cy="4572000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en-US" altLang="en-US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</a:t>
            </a:r>
            <a:r>
              <a:rPr lang="en-US" altLang="en-US" sz="6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Remember</a:t>
            </a:r>
          </a:p>
          <a:p>
            <a:pPr algn="ctr">
              <a:buFontTx/>
              <a:buNone/>
            </a:pPr>
            <a:r>
              <a:rPr lang="en-US" altLang="en-US" sz="3600" dirty="0">
                <a:solidFill>
                  <a:schemeClr val="accent2"/>
                </a:solidFill>
              </a:rPr>
              <a:t>Date Openings</a:t>
            </a:r>
          </a:p>
          <a:p>
            <a:pPr algn="ctr">
              <a:buFontTx/>
              <a:buNone/>
            </a:pPr>
            <a:r>
              <a:rPr lang="en-US" altLang="en-US" dirty="0"/>
              <a:t>When you open an Insulin or multi use container, date the container</a:t>
            </a:r>
          </a:p>
          <a:p>
            <a:pPr algn="ctr">
              <a:buFontTx/>
              <a:buNone/>
            </a:pPr>
            <a:r>
              <a:rPr lang="en-US" altLang="en-US" sz="3600" dirty="0">
                <a:solidFill>
                  <a:schemeClr val="accent2"/>
                </a:solidFill>
              </a:rPr>
              <a:t>Wash Hands</a:t>
            </a:r>
          </a:p>
          <a:p>
            <a:pPr algn="ctr">
              <a:buFontTx/>
              <a:buNone/>
            </a:pPr>
            <a:r>
              <a:rPr lang="en-US" altLang="en-US" dirty="0"/>
              <a:t>When in doubt, wash your hands and any time you touch a resident.</a:t>
            </a:r>
          </a:p>
          <a:p>
            <a:pPr algn="ctr">
              <a:buFontTx/>
              <a:buNone/>
            </a:pPr>
            <a:r>
              <a:rPr lang="en-US" altLang="en-US" sz="3600" dirty="0">
                <a:solidFill>
                  <a:schemeClr val="accent2"/>
                </a:solidFill>
              </a:rPr>
              <a:t>Med Cart</a:t>
            </a:r>
          </a:p>
          <a:p>
            <a:pPr algn="ctr">
              <a:buFontTx/>
              <a:buNone/>
            </a:pPr>
            <a:r>
              <a:rPr lang="en-US" altLang="en-US" dirty="0"/>
              <a:t>Unless in is in your direct control or sight it must be locked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264354"/>
      </p:ext>
    </p:extLst>
  </p:cSld>
  <p:clrMapOvr>
    <a:masterClrMapping/>
  </p:clrMapOvr>
  <p:transition spd="med" advTm="10654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26914-9C77-4536-895D-3AFB58591EC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 Pass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en-US" sz="4800" dirty="0"/>
          </a:p>
          <a:p>
            <a:pPr algn="ctr">
              <a:buFontTx/>
              <a:buNone/>
            </a:pPr>
            <a:r>
              <a:rPr lang="en-US" altLang="en-US" sz="4800" dirty="0"/>
              <a:t>It is an </a:t>
            </a:r>
            <a:r>
              <a:rPr lang="en-US" altLang="en-US" sz="4800" dirty="0">
                <a:solidFill>
                  <a:srgbClr val="A50021"/>
                </a:solidFill>
              </a:rPr>
              <a:t>OPEN BOOK TEST!</a:t>
            </a:r>
          </a:p>
          <a:p>
            <a:pPr algn="ctr">
              <a:buFontTx/>
              <a:buNone/>
            </a:pPr>
            <a:r>
              <a:rPr lang="en-US" altLang="en-US" sz="4800" dirty="0"/>
              <a:t>The answers are right </a:t>
            </a:r>
          </a:p>
          <a:p>
            <a:pPr algn="ctr">
              <a:buFontTx/>
              <a:buNone/>
            </a:pPr>
            <a:r>
              <a:rPr lang="en-US" altLang="en-US" sz="4800" dirty="0"/>
              <a:t>before you on the </a:t>
            </a:r>
            <a:r>
              <a:rPr lang="en-US" altLang="en-US" sz="4800" i="1" dirty="0">
                <a:solidFill>
                  <a:srgbClr val="A50021"/>
                </a:solidFill>
              </a:rPr>
              <a:t>MAR</a:t>
            </a:r>
            <a:r>
              <a:rPr lang="en-US" altLang="en-US" sz="4800" dirty="0">
                <a:solidFill>
                  <a:srgbClr val="A50021"/>
                </a:solidFill>
              </a:rPr>
              <a:t>.</a:t>
            </a:r>
          </a:p>
          <a:p>
            <a:pPr>
              <a:buFontTx/>
              <a:buNone/>
            </a:pPr>
            <a:endParaRPr lang="en-US" altLang="en-US" sz="4800" dirty="0">
              <a:solidFill>
                <a:srgbClr val="A5002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3391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4630482"/>
      </p:ext>
    </p:extLst>
  </p:cSld>
  <p:clrMapOvr>
    <a:masterClrMapping/>
  </p:clrMapOvr>
  <p:transition spd="med" advTm="7735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55A84-809D-4126-9668-55CC5668BD8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 Pass</a:t>
            </a:r>
            <a:endParaRPr lang="en-US" altLang="en-US" sz="8000" dirty="0">
              <a:solidFill>
                <a:srgbClr val="333399"/>
              </a:solidFill>
            </a:endParaRP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en-US" sz="4800"/>
          </a:p>
          <a:p>
            <a:pPr algn="ctr">
              <a:buFontTx/>
              <a:buNone/>
            </a:pPr>
            <a:r>
              <a:rPr lang="en-US" altLang="en-US" sz="4800"/>
              <a:t>What four letter word will help you always get it right? </a:t>
            </a:r>
          </a:p>
          <a:p>
            <a:pPr algn="ctr">
              <a:buFontTx/>
              <a:buNone/>
            </a:pPr>
            <a:r>
              <a:rPr lang="en-US" altLang="en-US" sz="9600">
                <a:solidFill>
                  <a:srgbClr val="A50021"/>
                </a:solidFill>
                <a:latin typeface="Bookman Old Style" pitchFamily="18" charset="0"/>
              </a:rPr>
              <a:t>READ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05938636"/>
      </p:ext>
    </p:extLst>
  </p:cSld>
  <p:clrMapOvr>
    <a:masterClrMapping/>
  </p:clrMapOvr>
  <p:transition spd="med" advTm="867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7200" dirty="0" smtClean="0"/>
              <a:t>A Reference for the MAR</a:t>
            </a:r>
            <a:endParaRPr lang="en-US" sz="7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 Pass</a:t>
            </a:r>
            <a:endParaRPr lang="en-US" sz="80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874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6027">
        <p:fade/>
      </p:transition>
    </mc:Choice>
    <mc:Fallback>
      <p:transition spd="med" advTm="60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2" y="0"/>
            <a:ext cx="10210800" cy="6876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2681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3239">
        <p:fade/>
      </p:transition>
    </mc:Choice>
    <mc:Fallback>
      <p:transition spd="med" advTm="1323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2" y="72188"/>
            <a:ext cx="10058400" cy="6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9003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3058">
        <p:fade/>
      </p:transition>
    </mc:Choice>
    <mc:Fallback>
      <p:transition spd="med" advTm="1305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5F1E8-DB86-4C8C-A1C4-E6490AECDE8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</a:rPr>
              <a:t>The Med Pass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5200" dirty="0"/>
              <a:t>Initially observe the administration at least </a:t>
            </a:r>
            <a:r>
              <a:rPr lang="en-US" altLang="en-US" sz="5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20-25</a:t>
            </a:r>
            <a:r>
              <a:rPr lang="en-US" altLang="en-US" sz="5200" dirty="0"/>
              <a:t> medications, observing as many staff administering medication as possible to facilitate a review of the facilities entire medication distribution system.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dirty="0"/>
              <a:t>Sub-Task 5E, Section C. 1. Medication Pass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18143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308449"/>
      </p:ext>
    </p:extLst>
  </p:cSld>
  <p:clrMapOvr>
    <a:masterClrMapping/>
  </p:clrMapOvr>
  <p:transition spd="med" advTm="1334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16600" dirty="0" smtClean="0"/>
              <a:t>Good Luck</a:t>
            </a:r>
            <a:endParaRPr lang="en-US" sz="16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THANK  YOU !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132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5711">
        <p:fade/>
      </p:transition>
    </mc:Choice>
    <mc:Fallback>
      <p:transition spd="med" advTm="571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60E7-C7EB-49FB-AEAB-4E49051B653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</a:rPr>
              <a:t>The Med Pass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altLang="en-US" sz="4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</a:p>
          <a:p>
            <a:pPr>
              <a:buFontTx/>
              <a:buNone/>
            </a:pPr>
            <a:r>
              <a:rPr lang="en-US" altLang="en-US" sz="4000" dirty="0"/>
              <a:t>After the medication pass, compare your observations with the prescriber’s orders. </a:t>
            </a:r>
          </a:p>
          <a:p>
            <a:pPr>
              <a:buFontTx/>
              <a:buNone/>
            </a:pPr>
            <a:r>
              <a:rPr lang="en-US" altLang="en-US" sz="4000" dirty="0"/>
              <a:t>If no errors are found after reconciliation of the pass with the prescriber’s orders, the medication pass observation is complete.</a:t>
            </a:r>
          </a:p>
          <a:p>
            <a:pPr>
              <a:buFontTx/>
              <a:buNone/>
            </a:pPr>
            <a:endParaRPr lang="en-US" altLang="en-US" sz="1400" dirty="0"/>
          </a:p>
          <a:p>
            <a:pPr>
              <a:buFontTx/>
              <a:buNone/>
            </a:pPr>
            <a:r>
              <a:rPr lang="en-US" altLang="en-US" sz="1400" dirty="0"/>
              <a:t>Sub-Task 5E, Section C. 1. Medication Pass</a:t>
            </a:r>
          </a:p>
          <a:p>
            <a:pPr algn="ctr">
              <a:buFontTx/>
              <a:buNone/>
            </a:pPr>
            <a:endParaRPr lang="en-US" altLang="en-US" sz="2800" dirty="0">
              <a:solidFill>
                <a:srgbClr val="CC0000"/>
              </a:solidFill>
            </a:endParaRPr>
          </a:p>
          <a:p>
            <a:pPr algn="ctr">
              <a:buFontTx/>
              <a:buNone/>
            </a:pPr>
            <a:endParaRPr lang="en-US" altLang="en-US" dirty="0">
              <a:solidFill>
                <a:srgbClr val="CC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18143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7278248"/>
      </p:ext>
    </p:extLst>
  </p:cSld>
  <p:clrMapOvr>
    <a:masterClrMapping/>
  </p:clrMapOvr>
  <p:transition spd="med" advTm="1254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A2CD2-B820-49E2-ABF1-3B76049F52D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</a:rPr>
              <a:t>The Med Pass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Pass</a:t>
            </a:r>
          </a:p>
          <a:p>
            <a:pPr marL="365760" lvl="1" indent="0">
              <a:buNone/>
            </a:pPr>
            <a:r>
              <a:rPr lang="en-US" altLang="en-US" sz="4300" dirty="0"/>
              <a:t>Unless a time is specified you have </a:t>
            </a:r>
            <a:r>
              <a:rPr lang="en-US" alt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r>
              <a:rPr lang="en-US" altLang="en-US" sz="4300" dirty="0"/>
              <a:t> minutes before and after with a scheduled medication pass. </a:t>
            </a:r>
          </a:p>
          <a:p>
            <a:pPr lvl="1">
              <a:buFontTx/>
              <a:buNone/>
            </a:pPr>
            <a:endParaRPr lang="en-US" altLang="en-US" sz="4300" dirty="0"/>
          </a:p>
          <a:p>
            <a:pPr lvl="1">
              <a:buFontTx/>
              <a:buNone/>
            </a:pPr>
            <a:r>
              <a:rPr lang="en-US" altLang="en-US" sz="4300" dirty="0"/>
              <a:t>Exception would be if a drug is ordered before or after a meal. </a:t>
            </a:r>
            <a:r>
              <a:rPr lang="en-US" altLang="en-US" sz="4300" b="1" i="1" dirty="0"/>
              <a:t>Then the time is more critical</a:t>
            </a:r>
            <a:r>
              <a:rPr lang="en-US" altLang="en-US" sz="3600" b="1" i="1" dirty="0"/>
              <a:t>.</a:t>
            </a:r>
          </a:p>
          <a:p>
            <a:pPr lvl="1"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sz="1200" dirty="0"/>
              <a:t>* CMS SOM 12/06</a:t>
            </a:r>
          </a:p>
          <a:p>
            <a:pPr lvl="1">
              <a:buFontTx/>
              <a:buNone/>
            </a:pPr>
            <a:endParaRPr lang="en-US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890134"/>
      </p:ext>
    </p:extLst>
  </p:cSld>
  <p:clrMapOvr>
    <a:masterClrMapping/>
  </p:clrMapOvr>
  <p:transition spd="med" advTm="11019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Privacy PLEASE</a:t>
            </a:r>
          </a:p>
          <a:p>
            <a:pPr marL="0" indent="0">
              <a:buNone/>
            </a:pPr>
            <a:r>
              <a:rPr lang="en-US" sz="4000" dirty="0" smtClean="0"/>
              <a:t>Do </a:t>
            </a:r>
            <a:r>
              <a:rPr lang="en-US" sz="4000" b="1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4000" dirty="0" smtClean="0"/>
              <a:t> administer an injection, an inhalation, a test blood, or administer any topical preparation in public areas such a in the hall or dining room.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8000" b="1" dirty="0">
                <a:solidFill>
                  <a:srgbClr val="333399"/>
                </a:solidFill>
              </a:rPr>
              <a:t>The Med Pass</a:t>
            </a:r>
            <a:endParaRPr lang="en-US" sz="8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1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202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1391">
        <p:fade/>
      </p:transition>
    </mc:Choice>
    <mc:Fallback>
      <p:transition spd="med" advTm="1139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6322F-5562-4F60-9538-F5605031C08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1600201"/>
            <a:ext cx="9980692" cy="4525963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Inhalers</a:t>
            </a:r>
            <a:r>
              <a:rPr lang="en-US" altLang="en-US" sz="8000" dirty="0">
                <a:solidFill>
                  <a:srgbClr val="A50021"/>
                </a:solidFill>
              </a:rPr>
              <a:t> </a:t>
            </a:r>
            <a:r>
              <a:rPr lang="en-US" altLang="en-US" sz="2800" dirty="0">
                <a:solidFill>
                  <a:srgbClr val="A50021"/>
                </a:solidFill>
              </a:rPr>
              <a:t>	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altLang="en-US" sz="4300" b="1" dirty="0" smtClean="0"/>
              <a:t>Shake </a:t>
            </a:r>
            <a:r>
              <a:rPr lang="en-US" altLang="en-US" sz="4300" b="1" dirty="0"/>
              <a:t>the container </a:t>
            </a:r>
            <a:r>
              <a:rPr lang="en-US" altLang="en-US" sz="4300" b="1" u="sng" dirty="0">
                <a:solidFill>
                  <a:srgbClr val="A50021"/>
                </a:solidFill>
              </a:rPr>
              <a:t>WELL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altLang="en-US" sz="4300" b="1" dirty="0"/>
              <a:t>Position the inhaler in front or in the residents mouth. 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altLang="en-US" sz="4300" dirty="0"/>
              <a:t>If more than </a:t>
            </a:r>
            <a:r>
              <a:rPr lang="en-US" altLang="en-US" sz="43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</a:t>
            </a:r>
            <a:r>
              <a:rPr lang="en-US" altLang="en-US" sz="43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PUFF </a:t>
            </a:r>
            <a:r>
              <a:rPr lang="en-US" altLang="en-US" sz="4300" dirty="0"/>
              <a:t>is required wait </a:t>
            </a:r>
            <a:r>
              <a:rPr lang="en-US" altLang="en-US" sz="4300" u="sng" dirty="0">
                <a:solidFill>
                  <a:srgbClr val="A50021"/>
                </a:solidFill>
              </a:rPr>
              <a:t>ONE (1)</a:t>
            </a:r>
            <a:r>
              <a:rPr lang="en-US" altLang="en-US" sz="4300" dirty="0"/>
              <a:t> minute between the puffs. 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altLang="en-US" sz="4300" dirty="0"/>
              <a:t>In </a:t>
            </a:r>
            <a:r>
              <a:rPr lang="en-US" altLang="en-US" sz="4300" b="1" u="sng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many </a:t>
            </a:r>
            <a:r>
              <a:rPr lang="en-US" altLang="en-US" sz="4300" dirty="0"/>
              <a:t>cases have the resident swish water in mouth after – </a:t>
            </a:r>
            <a:r>
              <a:rPr lang="en-US" altLang="en-US" sz="4300" dirty="0">
                <a:solidFill>
                  <a:srgbClr val="A50021"/>
                </a:solidFill>
              </a:rPr>
              <a:t>DO NOT SWALLOW! </a:t>
            </a:r>
            <a:r>
              <a:rPr lang="en-US" altLang="en-US" sz="4300" dirty="0" smtClean="0">
                <a:solidFill>
                  <a:srgbClr val="A50021"/>
                </a:solidFill>
              </a:rPr>
              <a:t>Advair and </a:t>
            </a:r>
            <a:r>
              <a:rPr lang="en-US" altLang="en-US" sz="4300" dirty="0" err="1" smtClean="0">
                <a:solidFill>
                  <a:srgbClr val="A50021"/>
                </a:solidFill>
              </a:rPr>
              <a:t>Symbicort</a:t>
            </a:r>
            <a:endParaRPr lang="en-US" altLang="en-US" sz="4300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000" dirty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000" dirty="0"/>
              <a:t>* CMS SOM 12/06</a:t>
            </a:r>
          </a:p>
          <a:p>
            <a:pPr lvl="1">
              <a:lnSpc>
                <a:spcPct val="90000"/>
              </a:lnSpc>
            </a:pPr>
            <a:endParaRPr lang="en-US" altLang="en-US" sz="3600" dirty="0"/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3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0938181"/>
      </p:ext>
    </p:extLst>
  </p:cSld>
  <p:clrMapOvr>
    <a:masterClrMapping/>
  </p:clrMapOvr>
  <p:transition spd="med" advTm="1111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D93B7-6E51-484D-9057-695517E1B465}" type="slidenum">
              <a:rPr lang="en-US" altLang="en-US"/>
              <a:pPr/>
              <a:t>7</a:t>
            </a:fld>
            <a:endParaRPr lang="en-US" altLang="en-US" dirty="0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altLang="en-US" sz="6000" b="1" dirty="0">
              <a:solidFill>
                <a:srgbClr val="A50021"/>
              </a:solidFill>
            </a:endParaRP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FontTx/>
              <a:buNone/>
            </a:pPr>
            <a:r>
              <a:rPr lang="en-US" altLang="en-US" sz="2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 Drops</a:t>
            </a:r>
          </a:p>
          <a:p>
            <a:pPr marL="0" indent="0">
              <a:buNone/>
            </a:pPr>
            <a:r>
              <a:rPr lang="en-US" altLang="en-US" sz="16000" dirty="0"/>
              <a:t>Make sure the eye drop, not the dropper, makes full contact with the conjunctival </a:t>
            </a:r>
            <a:r>
              <a:rPr lang="en-US" altLang="en-US" sz="16000" dirty="0" smtClean="0"/>
              <a:t>sac</a:t>
            </a:r>
          </a:p>
          <a:p>
            <a:pPr marL="0" indent="0">
              <a:buNone/>
            </a:pPr>
            <a:r>
              <a:rPr lang="en-US" altLang="en-US" sz="16000" dirty="0" smtClean="0"/>
              <a:t>If the drop is a suspension you must </a:t>
            </a:r>
            <a:r>
              <a:rPr lang="en-US" altLang="en-US" sz="1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Shake Well </a:t>
            </a:r>
            <a:r>
              <a:rPr lang="en-US" altLang="en-US" sz="16000" dirty="0" smtClean="0"/>
              <a:t>– </a:t>
            </a:r>
            <a:r>
              <a:rPr lang="en-US" altLang="en-US" sz="16000" i="1" dirty="0" smtClean="0"/>
              <a:t>Cortisporin or Tobradex</a:t>
            </a:r>
            <a:endParaRPr lang="en-US" altLang="en-US" sz="16000" i="1" dirty="0"/>
          </a:p>
          <a:p>
            <a:pPr marL="0" indent="0">
              <a:buNone/>
            </a:pPr>
            <a:r>
              <a:rPr lang="en-US" altLang="en-US" sz="16000" dirty="0" smtClean="0"/>
              <a:t>If </a:t>
            </a:r>
            <a:r>
              <a:rPr lang="en-US" altLang="en-US" sz="16000" dirty="0"/>
              <a:t>more than one drop is required </a:t>
            </a:r>
            <a:r>
              <a:rPr lang="en-US" altLang="en-US" sz="16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WAIT </a:t>
            </a:r>
            <a:r>
              <a:rPr lang="en-US" altLang="en-US" sz="1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16000" u="sng" dirty="0" smtClean="0">
                <a:solidFill>
                  <a:srgbClr val="A50021"/>
                </a:solidFill>
              </a:rPr>
              <a:t>3-5 </a:t>
            </a:r>
            <a:r>
              <a:rPr lang="en-US" altLang="en-US" sz="16000" u="sng" dirty="0">
                <a:solidFill>
                  <a:srgbClr val="A50021"/>
                </a:solidFill>
              </a:rPr>
              <a:t>minutes</a:t>
            </a:r>
            <a:r>
              <a:rPr lang="en-US" altLang="en-US" sz="16000" dirty="0"/>
              <a:t> between </a:t>
            </a:r>
            <a:r>
              <a:rPr lang="en-US" altLang="en-US" sz="16000" dirty="0" smtClean="0"/>
              <a:t>drops</a:t>
            </a:r>
            <a:endParaRPr lang="en-US" altLang="en-US" sz="16000" dirty="0"/>
          </a:p>
          <a:p>
            <a:pPr marL="0" indent="0">
              <a:buNone/>
            </a:pPr>
            <a:endParaRPr lang="en-US" altLang="en-US" sz="12800" dirty="0"/>
          </a:p>
          <a:p>
            <a:pPr>
              <a:buFontTx/>
              <a:buNone/>
            </a:pPr>
            <a:endParaRPr lang="en-US" altLang="en-US" sz="12800" dirty="0"/>
          </a:p>
          <a:p>
            <a:pPr>
              <a:buFontTx/>
              <a:buNone/>
            </a:pPr>
            <a:r>
              <a:rPr lang="en-US" altLang="en-US" sz="5800" dirty="0"/>
              <a:t>* CMS SOM 12/06</a:t>
            </a:r>
          </a:p>
          <a:p>
            <a:pPr>
              <a:buFontTx/>
              <a:buNone/>
            </a:pPr>
            <a:r>
              <a:rPr lang="en-US" altLang="en-US" sz="3600" dirty="0"/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028155"/>
      </p:ext>
    </p:extLst>
  </p:cSld>
  <p:clrMapOvr>
    <a:masterClrMapping/>
  </p:clrMapOvr>
  <p:transition spd="med" advTm="10622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Nasal Sprays – </a:t>
            </a:r>
            <a:r>
              <a:rPr lang="en-US" sz="72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Flonase</a:t>
            </a:r>
          </a:p>
          <a:p>
            <a:pPr marL="0" indent="0">
              <a:buNone/>
            </a:pPr>
            <a:r>
              <a:rPr lang="en-US" sz="4000" dirty="0" smtClean="0"/>
              <a:t>Wait at least </a:t>
            </a:r>
            <a:r>
              <a:rPr lang="en-US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 smtClean="0"/>
              <a:t> minutes between sprays in the </a:t>
            </a:r>
            <a:r>
              <a:rPr lang="en-US" sz="4000" u="sng" dirty="0" smtClean="0"/>
              <a:t>same </a:t>
            </a:r>
            <a:r>
              <a:rPr lang="en-US" sz="4000" u="sng" dirty="0" err="1" smtClean="0"/>
              <a:t>nare</a:t>
            </a:r>
            <a:r>
              <a:rPr lang="en-US" sz="4000" u="sng" dirty="0" smtClean="0"/>
              <a:t>..</a:t>
            </a:r>
          </a:p>
          <a:p>
            <a:pPr marL="0" indent="0">
              <a:buNone/>
            </a:pPr>
            <a:r>
              <a:rPr lang="en-US" sz="4000" dirty="0" smtClean="0"/>
              <a:t>If Flonase has not be administered within 48 hours it must be primed again.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sz="6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2523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1014">
        <p:fade/>
      </p:transition>
    </mc:Choice>
    <mc:Fallback>
      <p:transition spd="med" advTm="110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 Suspensions</a:t>
            </a:r>
          </a:p>
          <a:p>
            <a:pPr marL="0" indent="0">
              <a:buNone/>
            </a:pPr>
            <a:r>
              <a:rPr lang="en-US" sz="3600" dirty="0" smtClean="0"/>
              <a:t>Medications that are blood levels should be measured with a syringe! </a:t>
            </a:r>
          </a:p>
          <a:p>
            <a:pPr marL="0" indent="0" algn="ctr">
              <a:buNone/>
            </a:pPr>
            <a:r>
              <a:rPr lang="en-US" sz="3600" dirty="0" smtClean="0"/>
              <a:t>Examples are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Dilantin, Tegretol, Depakote, and Digoxin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CAUTION – SLOW DOWN </a:t>
            </a:r>
            <a:endParaRPr lang="en-US" sz="6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058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1287">
        <p:fade/>
      </p:transition>
    </mc:Choice>
    <mc:Fallback>
      <p:transition spd="med" advTm="112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"/>
</p:tagLst>
</file>

<file path=ppt/theme/theme1.xml><?xml version="1.0" encoding="utf-8"?>
<a:theme xmlns:a="http://schemas.openxmlformats.org/drawingml/2006/main" name="TS10346053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harmacy design template" id="{31B17BDC-8AFF-47FE-B8AB-2C77A3BDA084}" vid="{8178D3CA-D80E-49E3-B1D5-0DCCF7151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B06AF52-9C9F-455C-9927-CBCF255C78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TS103460537</Template>
  <TotalTime>0</TotalTime>
  <Words>564</Words>
  <Application>Microsoft Office PowerPoint</Application>
  <PresentationFormat>Custom</PresentationFormat>
  <Paragraphs>112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TS103460537</vt:lpstr>
      <vt:lpstr>CAUTION – SLOW DOWN !</vt:lpstr>
      <vt:lpstr>The Med Pass</vt:lpstr>
      <vt:lpstr>The Med Pass</vt:lpstr>
      <vt:lpstr>The Med Pass</vt:lpstr>
      <vt:lpstr>The Med Pass</vt:lpstr>
      <vt:lpstr>CAUTION – SLOW DOWN </vt:lpstr>
      <vt:lpstr>CAUTION – SLOW DOWN </vt:lpstr>
      <vt:lpstr>CAUTION – SLOW DOWN </vt:lpstr>
      <vt:lpstr>CAUTION – SLOW DOWN </vt:lpstr>
      <vt:lpstr>CAUTION – SLOW DOWN </vt:lpstr>
      <vt:lpstr>CAUTION – SLOW DOWN </vt:lpstr>
      <vt:lpstr>CAUTION – SLOW DOWN </vt:lpstr>
      <vt:lpstr>CAUTION – SLOW DOWN </vt:lpstr>
      <vt:lpstr>CAUTION – SLOW DOWN </vt:lpstr>
      <vt:lpstr>The Med Pass</vt:lpstr>
      <vt:lpstr>The Med Pass</vt:lpstr>
      <vt:lpstr>The Med Pass</vt:lpstr>
      <vt:lpstr>PowerPoint Presentation</vt:lpstr>
      <vt:lpstr>PowerPoint Presentation</vt:lpstr>
      <vt:lpstr>THANK  YOU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2013-05-28T12:36:54Z</dcterms:created>
  <dcterms:modified xsi:type="dcterms:W3CDTF">2016-03-01T01:53:43Z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TC034605379991</vt:lpwstr>
  </property>
</Properties>
</file>